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65" r:id="rId2"/>
    <p:sldId id="366" r:id="rId3"/>
    <p:sldId id="362" r:id="rId4"/>
    <p:sldId id="364" r:id="rId5"/>
    <p:sldId id="268" r:id="rId6"/>
    <p:sldId id="261" r:id="rId7"/>
    <p:sldId id="368" r:id="rId8"/>
    <p:sldId id="260" r:id="rId9"/>
    <p:sldId id="369" r:id="rId10"/>
    <p:sldId id="370" r:id="rId11"/>
    <p:sldId id="372" r:id="rId12"/>
    <p:sldId id="371" r:id="rId13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Обязательные слайды" id="{248E5CD8-1028-4246-90C7-3263F7F286D3}">
          <p14:sldIdLst>
            <p14:sldId id="365"/>
            <p14:sldId id="366"/>
            <p14:sldId id="362"/>
            <p14:sldId id="364"/>
          </p14:sldIdLst>
        </p14:section>
        <p14:section name="Шаблоны слайдов" id="{24401F80-F81B-49C3-8D55-70A14F0BF8FF}">
          <p14:sldIdLst>
            <p14:sldId id="268"/>
            <p14:sldId id="261"/>
            <p14:sldId id="368"/>
            <p14:sldId id="260"/>
            <p14:sldId id="369"/>
            <p14:sldId id="370"/>
            <p14:sldId id="372"/>
            <p14:sldId id="371"/>
          </p14:sldIdLst>
        </p14:section>
        <p14:section name="Материалы" id="{0F84D0DE-CEB1-417E-B269-8B3EB04B5FA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2571"/>
    <a:srgbClr val="8226E3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5" autoAdjust="0"/>
    <p:restoredTop sz="95816"/>
  </p:normalViewPr>
  <p:slideViewPr>
    <p:cSldViewPr snapToGrid="0" showGuides="1">
      <p:cViewPr>
        <p:scale>
          <a:sx n="116" d="100"/>
          <a:sy n="116" d="100"/>
        </p:scale>
        <p:origin x="784" y="304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2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8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.me/APN_ML_Engineer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11459" y="2177105"/>
            <a:ext cx="5744056" cy="1558359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ikanam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27CDDC-C828-2E11-6E10-45A1FC83D4F6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0" y="5328382"/>
            <a:ext cx="78811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TTFirs"/>
              </a:rPr>
              <a:t>Система определения координат объектов по фотографиям 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TTFirs"/>
              </a:rPr>
              <a:t>#10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6881EF2-8B08-BE46-C2A5-CFA80811B59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" b="4947"/>
          <a:stretch>
            <a:fillRect/>
          </a:stretch>
        </p:blipFill>
        <p:spPr>
          <a:xfrm>
            <a:off x="113923" y="782730"/>
            <a:ext cx="6634766" cy="3362779"/>
          </a:xfrm>
        </p:spPr>
      </p:pic>
    </p:spTree>
    <p:extLst>
      <p:ext uri="{BB962C8B-B14F-4D97-AF65-F5344CB8AC3E}">
        <p14:creationId xmlns:p14="http://schemas.microsoft.com/office/powerpoint/2010/main" val="198066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0233B5-5580-A688-C8BF-926C50CD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F414A9E7-9B98-18E9-0C07-8F34F9B17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3EBC7837-A1C8-A9B4-28FF-E192049E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78" y="523414"/>
            <a:ext cx="9862734" cy="376138"/>
          </a:xfrm>
        </p:spPr>
        <p:txBody>
          <a:bodyPr/>
          <a:lstStyle/>
          <a:p>
            <a:r>
              <a:rPr lang="ru-RU" dirty="0"/>
              <a:t>Клиентский путь пользователя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D6223F-8D74-058E-4E45-4930B8F0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5" y="1972642"/>
            <a:ext cx="10953610" cy="30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36CC1-3E62-52BC-7786-A5152F007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4D6F25C-BAD1-132D-6672-03372B32F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53A548C2-A6BF-9E61-72BA-B75D5400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78" y="523414"/>
            <a:ext cx="9862734" cy="376138"/>
          </a:xfrm>
        </p:spPr>
        <p:txBody>
          <a:bodyPr/>
          <a:lstStyle/>
          <a:p>
            <a:r>
              <a:rPr lang="ru-RU" dirty="0"/>
              <a:t>Клиентский путь пользователя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A145D-E6B5-5265-1608-C627E64C4FE0}"/>
              </a:ext>
            </a:extLst>
          </p:cNvPr>
          <p:cNvSpPr txBox="1"/>
          <p:nvPr/>
        </p:nvSpPr>
        <p:spPr>
          <a:xfrm>
            <a:off x="581137" y="1237273"/>
            <a:ext cx="67120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</a:rPr>
              <a:t>Авторизация</a:t>
            </a:r>
            <a:endParaRPr lang="ru-RU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Логин/регистрация, ошибки, проверки почты, сессии.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</a:rPr>
              <a:t>Работа с файлами</a:t>
            </a:r>
            <a:endParaRPr lang="ru-RU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Загрузка, проверка требований, деление на успешные/неуспешные, действия (добавить/удалить, повторить).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</a:rPr>
              <a:t>Поиск и результаты</a:t>
            </a:r>
            <a:endParaRPr lang="ru-RU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Старт поиска, фильтры, успешный/частичный/неуспешный поиск, экспорт </a:t>
            </a:r>
            <a:r>
              <a:rPr lang="es-419" dirty="0">
                <a:solidFill>
                  <a:schemeClr val="bg1"/>
                </a:solidFill>
              </a:rPr>
              <a:t>XLSX.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solidFill>
                  <a:schemeClr val="bg1"/>
                </a:solidFill>
              </a:rPr>
              <a:t>Админка / корп. аккаунт</a:t>
            </a:r>
            <a:endParaRPr lang="ru-RU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Создание компании, добавление пользователей, настройка прав, удаление.</a:t>
            </a:r>
          </a:p>
        </p:txBody>
      </p:sp>
    </p:spTree>
    <p:extLst>
      <p:ext uri="{BB962C8B-B14F-4D97-AF65-F5344CB8AC3E}">
        <p14:creationId xmlns:p14="http://schemas.microsoft.com/office/powerpoint/2010/main" val="2773736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9682E8-40D7-2B26-DBA5-A04E2E0A6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8CB8A97B-0A04-8CE0-4C74-F0F3462C7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A80B9CB9-489A-768C-96B0-74B33798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78" y="523414"/>
            <a:ext cx="9862734" cy="376138"/>
          </a:xfrm>
        </p:spPr>
        <p:txBody>
          <a:bodyPr/>
          <a:lstStyle/>
          <a:p>
            <a:r>
              <a:rPr lang="ru-RU" dirty="0"/>
              <a:t>Масштабируемость решения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4FF4D60F-EC7B-4631-19E1-058F438DB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490571"/>
              </p:ext>
            </p:extLst>
          </p:nvPr>
        </p:nvGraphicFramePr>
        <p:xfrm>
          <a:off x="315913" y="1641513"/>
          <a:ext cx="11560176" cy="4274545"/>
        </p:xfrm>
        <a:graphic>
          <a:graphicData uri="http://schemas.openxmlformats.org/drawingml/2006/table">
            <a:tbl>
              <a:tblPr/>
              <a:tblGrid>
                <a:gridCol w="2890044">
                  <a:extLst>
                    <a:ext uri="{9D8B030D-6E8A-4147-A177-3AD203B41FA5}">
                      <a16:colId xmlns:a16="http://schemas.microsoft.com/office/drawing/2014/main" val="86777861"/>
                    </a:ext>
                  </a:extLst>
                </a:gridCol>
                <a:gridCol w="2890044">
                  <a:extLst>
                    <a:ext uri="{9D8B030D-6E8A-4147-A177-3AD203B41FA5}">
                      <a16:colId xmlns:a16="http://schemas.microsoft.com/office/drawing/2014/main" val="3243408722"/>
                    </a:ext>
                  </a:extLst>
                </a:gridCol>
                <a:gridCol w="2890044">
                  <a:extLst>
                    <a:ext uri="{9D8B030D-6E8A-4147-A177-3AD203B41FA5}">
                      <a16:colId xmlns:a16="http://schemas.microsoft.com/office/drawing/2014/main" val="1539364328"/>
                    </a:ext>
                  </a:extLst>
                </a:gridCol>
                <a:gridCol w="2890044">
                  <a:extLst>
                    <a:ext uri="{9D8B030D-6E8A-4147-A177-3AD203B41FA5}">
                      <a16:colId xmlns:a16="http://schemas.microsoft.com/office/drawing/2014/main" val="1704144973"/>
                    </a:ext>
                  </a:extLst>
                </a:gridCol>
              </a:tblGrid>
              <a:tr h="587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Уровень нагрузки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Характеристика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Архитектура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Пропускная способность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763862"/>
                  </a:ext>
                </a:extLst>
              </a:tr>
              <a:tr h="972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100" b="1">
                          <a:solidFill>
                            <a:schemeClr val="bg1"/>
                          </a:solidFill>
                        </a:rPr>
                        <a:t>MVP</a:t>
                      </a:r>
                      <a:r>
                        <a:rPr lang="es-419" sz="1100">
                          <a:solidFill>
                            <a:schemeClr val="bg1"/>
                          </a:solidFill>
                        </a:rPr>
                        <a:t> (1 </a:t>
                      </a: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регион, эконом)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до </a:t>
                      </a:r>
                      <a:r>
                        <a:rPr lang="ru-RU" sz="1100" b="1">
                          <a:solidFill>
                            <a:schemeClr val="bg1"/>
                          </a:solidFill>
                        </a:rPr>
                        <a:t>2 000 фото/час</a:t>
                      </a:r>
                      <a:endParaRPr lang="ru-RU" sz="1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100">
                          <a:solidFill>
                            <a:schemeClr val="bg1"/>
                          </a:solidFill>
                        </a:rPr>
                        <a:t>2× AI-worker (CPU), 1× FAISS (32–64 GB RAM), Postgres, Redis single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для пилота/</a:t>
                      </a:r>
                      <a:r>
                        <a:rPr lang="es-419" sz="1100">
                          <a:solidFill>
                            <a:schemeClr val="bg1"/>
                          </a:solidFill>
                        </a:rPr>
                        <a:t>POC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309504"/>
                  </a:ext>
                </a:extLst>
              </a:tr>
              <a:tr h="13573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100" b="1">
                          <a:solidFill>
                            <a:schemeClr val="bg1"/>
                          </a:solidFill>
                        </a:rPr>
                        <a:t>Standard</a:t>
                      </a:r>
                      <a:r>
                        <a:rPr lang="es-419" sz="1100">
                          <a:solidFill>
                            <a:schemeClr val="bg1"/>
                          </a:solidFill>
                        </a:rPr>
                        <a:t> (RU-</a:t>
                      </a: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регион, запас ×3)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до </a:t>
                      </a:r>
                      <a:r>
                        <a:rPr lang="ru-RU" sz="1100" b="1">
                          <a:solidFill>
                            <a:schemeClr val="bg1"/>
                          </a:solidFill>
                        </a:rPr>
                        <a:t>10 000+ фото/час</a:t>
                      </a:r>
                      <a:endParaRPr lang="ru-RU" sz="11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100">
                          <a:solidFill>
                            <a:schemeClr val="bg1"/>
                          </a:solidFill>
                        </a:rPr>
                        <a:t>2× AI-worker (GPU T4/A10), 2× FAISS (64–128 GB RAM), Postgres HA, Redis Cluster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стабильная эксплуатация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545601"/>
                  </a:ext>
                </a:extLst>
              </a:tr>
              <a:tr h="13573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100" b="1">
                          <a:solidFill>
                            <a:schemeClr val="bg1"/>
                          </a:solidFill>
                        </a:rPr>
                        <a:t>Scale-out</a:t>
                      </a:r>
                      <a:r>
                        <a:rPr lang="es-419" sz="110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мультирегион, 10–20 млн векторов)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до </a:t>
                      </a:r>
                      <a:r>
                        <a:rPr lang="ru-RU" sz="1100" b="1">
                          <a:solidFill>
                            <a:schemeClr val="bg1"/>
                          </a:solidFill>
                        </a:rPr>
                        <a:t>100 000 фото/час</a:t>
                      </a: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es-419" sz="1100">
                          <a:solidFill>
                            <a:schemeClr val="bg1"/>
                          </a:solidFill>
                        </a:rPr>
                        <a:t>batch/offline)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sz="1100">
                          <a:solidFill>
                            <a:schemeClr val="bg1"/>
                          </a:solidFill>
                        </a:rPr>
                        <a:t>4–8× AI-worker (GPU), 4–6 FAISS-</a:t>
                      </a: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шардов (128 </a:t>
                      </a:r>
                      <a:r>
                        <a:rPr lang="es-419" sz="1100">
                          <a:solidFill>
                            <a:schemeClr val="bg1"/>
                          </a:solidFill>
                        </a:rPr>
                        <a:t>GB RAM), SSD-</a:t>
                      </a:r>
                      <a:r>
                        <a:rPr lang="ru-RU" sz="1100">
                          <a:solidFill>
                            <a:schemeClr val="bg1"/>
                          </a:solidFill>
                        </a:rPr>
                        <a:t>слой, автоскейл в </a:t>
                      </a:r>
                      <a:r>
                        <a:rPr lang="es-419" sz="1100">
                          <a:solidFill>
                            <a:schemeClr val="bg1"/>
                          </a:solidFill>
                        </a:rPr>
                        <a:t>K8s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100" dirty="0">
                          <a:solidFill>
                            <a:schemeClr val="bg1"/>
                          </a:solidFill>
                        </a:rPr>
                        <a:t>индустриальный масштаб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71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63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1194901" y="3401467"/>
            <a:ext cx="3717046" cy="516029"/>
          </a:xfrm>
          <a:prstGeom prst="rect">
            <a:avLst/>
          </a:prstGeom>
        </p:spPr>
        <p:txBody>
          <a:bodyPr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 err="1"/>
              <a:t>Геолокатор</a:t>
            </a:r>
            <a:r>
              <a:rPr lang="ru-RU" sz="1400" dirty="0"/>
              <a:t> по скриншоту 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9" y="299616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Наименование задачи:</a:t>
            </a:r>
          </a:p>
        </p:txBody>
      </p:sp>
      <p:sp>
        <p:nvSpPr>
          <p:cNvPr id="7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3" y="4336253"/>
            <a:ext cx="11456871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D8A04531-793D-BF7A-34F3-615C18C06BA5}"/>
              </a:ext>
            </a:extLst>
          </p:cNvPr>
          <p:cNvSpPr txBox="1">
            <a:spLocks/>
          </p:cNvSpPr>
          <p:nvPr/>
        </p:nvSpPr>
        <p:spPr>
          <a:xfrm>
            <a:off x="605923" y="4751439"/>
            <a:ext cx="1092224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ru-RU" sz="900" dirty="0"/>
              <a:t>Цель продукта заключается в реализации процесса мэтчинга объектов с  изображений с их геоданными быстро и в больших объёмах </a:t>
            </a:r>
          </a:p>
          <a:p>
            <a:pPr marL="0" indent="0" algn="ctr">
              <a:buFont typeface="Wingdings" pitchFamily="2" charset="2"/>
              <a:buNone/>
            </a:pPr>
            <a:r>
              <a:rPr lang="ru-RU" sz="900" dirty="0"/>
              <a:t>Решение построено на базе современных методов </a:t>
            </a:r>
            <a:r>
              <a:rPr lang="en-US" sz="900" b="1" dirty="0"/>
              <a:t>ML</a:t>
            </a:r>
            <a:r>
              <a:rPr lang="en-US" sz="900" dirty="0"/>
              <a:t> </a:t>
            </a:r>
            <a:r>
              <a:rPr lang="ru-RU" sz="900" dirty="0"/>
              <a:t>и </a:t>
            </a:r>
            <a:r>
              <a:rPr lang="en-US" sz="900" b="1" dirty="0"/>
              <a:t>CV</a:t>
            </a:r>
            <a:r>
              <a:rPr lang="ru-RU" sz="900" dirty="0"/>
              <a:t>, а также реализовано на базе микросервисной архитектуры.</a:t>
            </a:r>
          </a:p>
          <a:p>
            <a:pPr marL="0" indent="0" algn="ctr">
              <a:buNone/>
            </a:pPr>
            <a:r>
              <a:rPr lang="ru-RU" sz="900" dirty="0"/>
              <a:t>Архитектура кратко: </a:t>
            </a:r>
            <a:r>
              <a:rPr lang="es-419" sz="900" b="1" dirty="0"/>
              <a:t>Docker, Celery+Redis, PostgreSQL, S3, OpenAPI</a:t>
            </a:r>
            <a:r>
              <a:rPr lang="es-419" sz="900" dirty="0"/>
              <a:t>, </a:t>
            </a:r>
            <a:r>
              <a:rPr lang="ru-RU" sz="900" dirty="0"/>
              <a:t>веб-</a:t>
            </a:r>
            <a:r>
              <a:rPr lang="es-419" sz="900" dirty="0"/>
              <a:t>UI.</a:t>
            </a:r>
            <a:endParaRPr lang="ru-RU" sz="900" dirty="0"/>
          </a:p>
          <a:p>
            <a:pPr marL="0" indent="0" algn="ctr">
              <a:buNone/>
            </a:pPr>
            <a:r>
              <a:rPr lang="ru-RU" sz="900" dirty="0"/>
              <a:t>Чем уникальны:</a:t>
            </a:r>
          </a:p>
          <a:p>
            <a:pPr algn="ctr"/>
            <a:r>
              <a:rPr lang="ru-RU" sz="900" dirty="0"/>
              <a:t>Не просто выдаём координату — даём </a:t>
            </a:r>
            <a:r>
              <a:rPr lang="ru-RU" sz="900" b="1" dirty="0"/>
              <a:t>доказуемый результат</a:t>
            </a:r>
            <a:r>
              <a:rPr lang="ru-RU" sz="900" dirty="0"/>
              <a:t> (панорама + </a:t>
            </a:r>
            <a:r>
              <a:rPr lang="es-419" sz="900" dirty="0"/>
              <a:t>confidence).</a:t>
            </a:r>
          </a:p>
          <a:p>
            <a:pPr algn="ctr"/>
            <a:r>
              <a:rPr lang="ru-RU" sz="900" b="1" dirty="0"/>
              <a:t>Гибридный подход</a:t>
            </a:r>
            <a:r>
              <a:rPr lang="ru-RU" sz="900" dirty="0"/>
              <a:t>: </a:t>
            </a:r>
            <a:r>
              <a:rPr lang="es-419" sz="900" dirty="0"/>
              <a:t>image-retrieval + </a:t>
            </a:r>
            <a:r>
              <a:rPr lang="ru-RU" sz="900" dirty="0"/>
              <a:t>геосервисы → выше устойчивость и точность.</a:t>
            </a:r>
          </a:p>
          <a:p>
            <a:pPr algn="ctr"/>
            <a:r>
              <a:rPr lang="ru-RU" sz="900" b="1" dirty="0"/>
              <a:t>Готовы к масштабу и интеграциям</a:t>
            </a:r>
            <a:r>
              <a:rPr lang="ru-RU" sz="900" dirty="0"/>
              <a:t>: пакетная обработка, экспорт </a:t>
            </a:r>
            <a:r>
              <a:rPr lang="es-419" sz="900" dirty="0"/>
              <a:t>XLSX, API</a:t>
            </a:r>
            <a:r>
              <a:rPr lang="ru-RU" sz="900" dirty="0"/>
              <a:t>.</a:t>
            </a:r>
          </a:p>
          <a:p>
            <a:pPr marL="0" indent="0" algn="ctr">
              <a:buFont typeface="Wingdings" pitchFamily="2" charset="2"/>
              <a:buNone/>
            </a:pPr>
            <a:endParaRPr lang="ru-RU" sz="500" dirty="0"/>
          </a:p>
          <a:p>
            <a:pPr marL="0" indent="0" algn="ctr">
              <a:buFont typeface="Wingdings" pitchFamily="2" charset="2"/>
              <a:buNone/>
            </a:pPr>
            <a:endParaRPr lang="ru-RU" sz="500" dirty="0"/>
          </a:p>
          <a:p>
            <a:pPr marL="0" indent="0" algn="ctr">
              <a:buFont typeface="Wingdings" pitchFamily="2" charset="2"/>
              <a:buNone/>
            </a:pPr>
            <a:endParaRPr lang="ru-RU" sz="50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4353673" y="446621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Описание решения:</a:t>
            </a:r>
          </a:p>
        </p:txBody>
      </p:sp>
      <p:sp>
        <p:nvSpPr>
          <p:cNvPr id="1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67046" y="1028032"/>
            <a:ext cx="5761038" cy="3114024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691173" y="1723221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В рамках дальнейших улучшений планируется развитие клиентских сценариев, в том числе развитие админки, в частности функции создания корпоративного профиля для </a:t>
            </a:r>
            <a:r>
              <a:rPr lang="en-US" dirty="0"/>
              <a:t>B2G, B2B </a:t>
            </a:r>
            <a:r>
              <a:rPr lang="ru-RU" dirty="0"/>
              <a:t>рынков, а также выход на рынок </a:t>
            </a:r>
            <a:r>
              <a:rPr lang="en-US" dirty="0"/>
              <a:t>B2C</a:t>
            </a:r>
            <a:r>
              <a:rPr lang="ru-RU" dirty="0"/>
              <a:t> и монетизацию решения.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349027" y="1179389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Как вы планируете дальше использовать 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или развивать ваше решение: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702554" y="1495848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Город: Москва</a:t>
            </a:r>
          </a:p>
          <a:p>
            <a:r>
              <a:rPr lang="ru-RU" dirty="0"/>
              <a:t>Количество человек: 5</a:t>
            </a:r>
          </a:p>
          <a:p>
            <a:r>
              <a:rPr lang="ru-RU" dirty="0"/>
              <a:t>Капитан команды: Пискунов Артём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9" y="1179389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О команде</a:t>
            </a:r>
          </a:p>
        </p:txBody>
      </p:sp>
    </p:spTree>
    <p:extLst>
      <p:ext uri="{BB962C8B-B14F-4D97-AF65-F5344CB8AC3E}">
        <p14:creationId xmlns:p14="http://schemas.microsoft.com/office/powerpoint/2010/main" val="353977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736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Артём Пискунов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2937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Александр Евсеев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AF370263-13A5-C54C-7A0E-B798A3BBB072}"/>
              </a:ext>
            </a:extLst>
          </p:cNvPr>
          <p:cNvSpPr/>
          <p:nvPr/>
        </p:nvSpPr>
        <p:spPr>
          <a:xfrm>
            <a:off x="51390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Королёв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Юрий</a:t>
            </a:r>
          </a:p>
        </p:txBody>
      </p:sp>
      <p:sp>
        <p:nvSpPr>
          <p:cNvPr id="22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C0BDD918-C523-85DA-E4EE-1309ADD1F936}"/>
              </a:ext>
            </a:extLst>
          </p:cNvPr>
          <p:cNvSpPr/>
          <p:nvPr/>
        </p:nvSpPr>
        <p:spPr>
          <a:xfrm>
            <a:off x="7340594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Улуханов</a:t>
            </a:r>
            <a:br>
              <a:rPr lang="ru-RU" b="1" dirty="0">
                <a:solidFill>
                  <a:schemeClr val="accent2"/>
                </a:solidFill>
              </a:rPr>
            </a:br>
            <a:r>
              <a:rPr lang="ru-RU" b="1" dirty="0">
                <a:solidFill>
                  <a:schemeClr val="accent2"/>
                </a:solidFill>
              </a:rPr>
              <a:t>Андрей</a:t>
            </a: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BA535C5E-D1B9-D307-33DC-05D16A721745}"/>
              </a:ext>
            </a:extLst>
          </p:cNvPr>
          <p:cNvSpPr/>
          <p:nvPr/>
        </p:nvSpPr>
        <p:spPr>
          <a:xfrm>
            <a:off x="9542095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Данила </a:t>
            </a:r>
            <a:r>
              <a:rPr lang="ru-RU" b="1" dirty="0" err="1">
                <a:solidFill>
                  <a:schemeClr val="accent2"/>
                </a:solidFill>
              </a:rPr>
              <a:t>Кузеляк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6" name="Прямоугольник с одним усеченным углом 15">
            <a:extLst>
              <a:ext uri="{FF2B5EF4-FFF2-40B4-BE49-F238E27FC236}">
                <a16:creationId xmlns:a16="http://schemas.microsoft.com/office/drawing/2014/main" id="{D3D1D203-F229-15D1-D9CF-6A8D79F8B138}"/>
              </a:ext>
            </a:extLst>
          </p:cNvPr>
          <p:cNvSpPr/>
          <p:nvPr/>
        </p:nvSpPr>
        <p:spPr>
          <a:xfrm>
            <a:off x="9542095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820946FA-1EEC-A584-2AA0-2D6CA2606D3E}"/>
              </a:ext>
            </a:extLst>
          </p:cNvPr>
          <p:cNvSpPr/>
          <p:nvPr/>
        </p:nvSpPr>
        <p:spPr>
          <a:xfrm>
            <a:off x="7340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одним усеченным углом 11">
            <a:extLst>
              <a:ext uri="{FF2B5EF4-FFF2-40B4-BE49-F238E27FC236}">
                <a16:creationId xmlns:a16="http://schemas.microsoft.com/office/drawing/2014/main" id="{45CAE250-DBB1-9BFA-27FB-954552F49E5D}"/>
              </a:ext>
            </a:extLst>
          </p:cNvPr>
          <p:cNvSpPr/>
          <p:nvPr/>
        </p:nvSpPr>
        <p:spPr>
          <a:xfrm>
            <a:off x="5139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7360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A848CFE2-BF35-4DA4-FC48-6FD3A2D58765}"/>
              </a:ext>
            </a:extLst>
          </p:cNvPr>
          <p:cNvSpPr/>
          <p:nvPr/>
        </p:nvSpPr>
        <p:spPr>
          <a:xfrm>
            <a:off x="2937594" y="13325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DFA4405-6EC1-3A52-92A7-2CA2130B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8686AAA-7E82-6C1D-DE64-E3C7625A56F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>
          <a:xfrm>
            <a:off x="936625" y="1522413"/>
            <a:ext cx="1536700" cy="1439862"/>
          </a:xfr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3BA6246-D405-640C-C1AC-A83D6D6449A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" b="3102"/>
          <a:stretch>
            <a:fillRect/>
          </a:stretch>
        </p:blipFill>
        <p:spPr>
          <a:xfrm>
            <a:off x="3133725" y="1522413"/>
            <a:ext cx="1535113" cy="1439862"/>
          </a:xfrm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767E99FD-70C0-A2B6-EA8E-C07EBA0B37E0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5333174" y="1522006"/>
            <a:ext cx="1536171" cy="1440161"/>
          </a:xfrm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6C4749F-7C67-9CD8-7C7C-023BB23DC622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519176" y="1522006"/>
            <a:ext cx="1536171" cy="1440161"/>
          </a:xfrm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B1F74E3B-D178-4815-DD0C-A02592AA14E6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695802" y="1522006"/>
            <a:ext cx="1536171" cy="1440161"/>
          </a:xfrm>
        </p:spPr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es-419" dirty="0">
                <a:latin typeface="+mn-lt"/>
              </a:rPr>
              <a:t>ikanam</a:t>
            </a:r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7740" y="4426361"/>
            <a:ext cx="2020747" cy="109904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Tech Lead (ML- </a:t>
            </a:r>
            <a:r>
              <a:rPr lang="en-US" dirty="0" err="1">
                <a:solidFill>
                  <a:schemeClr val="bg1"/>
                </a:solidFill>
              </a:rPr>
              <a:t>engenier</a:t>
            </a:r>
            <a:r>
              <a:rPr lang="en-US" dirty="0">
                <a:solidFill>
                  <a:schemeClr val="bg1"/>
                </a:solidFill>
              </a:rPr>
              <a:t>)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s-419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APN_ML_Engineer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05880" y="4426361"/>
            <a:ext cx="1843581" cy="1576498"/>
          </a:xfrm>
        </p:spPr>
        <p:txBody>
          <a:bodyPr/>
          <a:lstStyle/>
          <a:p>
            <a:r>
              <a:rPr lang="en-US" dirty="0"/>
              <a:t>Data Science</a:t>
            </a:r>
            <a:endParaRPr lang="ru-RU" dirty="0"/>
          </a:p>
          <a:p>
            <a:r>
              <a:rPr lang="es-419" dirty="0"/>
              <a:t>Lanmo_rive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7219F4-4A32-4712-0457-14090DB933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65470" y="4340516"/>
            <a:ext cx="1843581" cy="1576498"/>
          </a:xfrm>
        </p:spPr>
        <p:txBody>
          <a:bodyPr/>
          <a:lstStyle/>
          <a:p>
            <a:r>
              <a:rPr lang="en-US" dirty="0"/>
              <a:t>Frontend developer</a:t>
            </a:r>
            <a:endParaRPr lang="ru-RU" dirty="0"/>
          </a:p>
          <a:p>
            <a:r>
              <a:rPr lang="es-419" dirty="0"/>
              <a:t>JavaWorker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F863CD4C-8BB4-FFBB-C30C-D14CF2EA2E6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37868" y="4340516"/>
            <a:ext cx="1843581" cy="1576498"/>
          </a:xfrm>
        </p:spPr>
        <p:txBody>
          <a:bodyPr/>
          <a:lstStyle/>
          <a:p>
            <a:r>
              <a:rPr lang="ru-RU" dirty="0"/>
              <a:t>Менеджер</a:t>
            </a:r>
          </a:p>
          <a:p>
            <a:r>
              <a:rPr lang="en-US" dirty="0" err="1"/>
              <a:t>Mroter</a:t>
            </a:r>
            <a:endParaRPr lang="ru-RU" dirty="0"/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0ED91817-E409-A6A8-46E9-E892C4C3E4CF}"/>
              </a:ext>
            </a:extLst>
          </p:cNvPr>
          <p:cNvSpPr txBox="1">
            <a:spLocks/>
          </p:cNvSpPr>
          <p:nvPr/>
        </p:nvSpPr>
        <p:spPr>
          <a:xfrm>
            <a:off x="5331517" y="4340516"/>
            <a:ext cx="1843581" cy="15764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Backend developer</a:t>
            </a:r>
            <a:endParaRPr lang="ru-RU" dirty="0"/>
          </a:p>
          <a:p>
            <a:r>
              <a:rPr lang="es-419" dirty="0"/>
              <a:t>SADwer4ik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21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4006CB4-BD4D-EF41-3DCA-EDB126B84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DE1A9-1AD8-0498-5446-8F5D409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513" y="1708397"/>
            <a:ext cx="4425822" cy="934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Расскажите, как вы собрались, участвовали ли вместе в прошлых хакатонах или проектах, интересные факты о команде.</a:t>
            </a: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9" y="127964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Краткая история команды:</a:t>
            </a: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469576" y="4905560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Расскажите о самых интересных или сложных моментах в процессе</a:t>
            </a:r>
            <a:r>
              <a:rPr lang="en-US" dirty="0"/>
              <a:t> </a:t>
            </a:r>
            <a:r>
              <a:rPr lang="ru-RU" dirty="0"/>
              <a:t>разработки и как команда с ними справилась.</a:t>
            </a:r>
            <a:endParaRPr lang="en-US" dirty="0"/>
          </a:p>
          <a:p>
            <a:pPr marL="0" indent="0" algn="ctr">
              <a:buNone/>
            </a:pPr>
            <a:r>
              <a:rPr lang="ru-RU" dirty="0"/>
              <a:t>Здесь можете поделиться в том числе и личными историями,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которые повлияли на ход вашего участия в хакатоне.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2" y="4176037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474783" y="1772154"/>
            <a:ext cx="4945565" cy="1078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Что вас вдохновило или заинтересовало в этой проблеме?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</p:spTree>
    <p:extLst>
      <p:ext uri="{BB962C8B-B14F-4D97-AF65-F5344CB8AC3E}">
        <p14:creationId xmlns:p14="http://schemas.microsoft.com/office/powerpoint/2010/main" val="203551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20993" y="1366572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21749" y="131768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Конкуренты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28637" y="3668478"/>
            <a:ext cx="4198697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Большинство фотографий, используемых в мониторинге, инспекциях и отчётности, не содержат </a:t>
            </a:r>
            <a:r>
              <a:rPr lang="es-419" dirty="0"/>
              <a:t>GPS-</a:t>
            </a:r>
            <a:r>
              <a:rPr lang="ru-RU" dirty="0"/>
              <a:t>данных, а определять координаты вручную — долго, дорого и субъективно.</a:t>
            </a:r>
            <a:br>
              <a:rPr lang="ru-RU" dirty="0"/>
            </a:br>
            <a:r>
              <a:rPr lang="ru-RU" dirty="0"/>
              <a:t>Компании и ведомства сталкиваются с тысячами изображений, и без автоматизации такой объём невозможно обработать оперативно и с требуемой точностью.</a:t>
            </a:r>
            <a:br>
              <a:rPr lang="ru-RU" dirty="0"/>
            </a:br>
            <a:r>
              <a:rPr lang="ru-RU" dirty="0"/>
              <a:t>Сегодня нет единого инструмента, который бы позволял быстро и надёжно определять координаты и адрес объекта по фото, снижая зависимость от человеческого фактора.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15440" y="3788999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pPr algn="ctr"/>
            <a:r>
              <a:rPr lang="es-419" b="1" dirty="0"/>
              <a:t>GeoSpy AI</a:t>
            </a:r>
            <a:br>
              <a:rPr lang="ru-RU" b="1" dirty="0"/>
            </a:br>
            <a:r>
              <a:rPr lang="en-US" b="1" dirty="0" err="1"/>
              <a:t>Lenso.AI</a:t>
            </a:r>
            <a:endParaRPr lang="en-US" b="1" dirty="0"/>
          </a:p>
          <a:p>
            <a:pPr algn="ctr"/>
            <a:r>
              <a:rPr lang="en-US" b="1" dirty="0" err="1"/>
              <a:t>Picarta</a:t>
            </a:r>
            <a:r>
              <a:rPr lang="en-US" b="1" dirty="0"/>
              <a:t> API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dirty="0"/>
              <a:t>Наше решение — это интеллектуальная система, которая по загруженной фотографии автоматически находит наиболее похожий образец в </a:t>
            </a:r>
            <a:r>
              <a:rPr lang="ru-RU" dirty="0" err="1"/>
              <a:t>предобработанной</a:t>
            </a:r>
            <a:r>
              <a:rPr lang="ru-RU" dirty="0"/>
              <a:t> базе и мгновенно выдаёт точные координаты и адрес объекта.</a:t>
            </a:r>
          </a:p>
          <a:p>
            <a:endParaRPr lang="ru-RU" dirty="0"/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26343" y="2018267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25587" y="2067156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779818" y="1753233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591219" y="1722647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38055" y="1749715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17741" y="1396603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8ED08A-685D-1290-8C84-9EFE8CFF28A2}"/>
              </a:ext>
            </a:extLst>
          </p:cNvPr>
          <p:cNvSpPr txBox="1"/>
          <p:nvPr/>
        </p:nvSpPr>
        <p:spPr>
          <a:xfrm>
            <a:off x="1239763" y="335300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Проблема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688B8-F08C-B4A4-156E-A8CC5032278D}"/>
              </a:ext>
            </a:extLst>
          </p:cNvPr>
          <p:cNvSpPr txBox="1"/>
          <p:nvPr/>
        </p:nvSpPr>
        <p:spPr>
          <a:xfrm>
            <a:off x="5105103" y="334750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Конкуренты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14789-7DE7-E650-64B9-B6ACF6C0BF7B}"/>
              </a:ext>
            </a:extLst>
          </p:cNvPr>
          <p:cNvSpPr txBox="1"/>
          <p:nvPr/>
        </p:nvSpPr>
        <p:spPr>
          <a:xfrm>
            <a:off x="8915903" y="335780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Наше решение</a:t>
            </a: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AAB83-DF67-4A10-A863-77C294117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E020B-BC7E-4AD9-B028-633A63C4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Архитектура решения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409F58-2B67-A070-648A-4EBD81BB08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7" b="8457"/>
          <a:stretch>
            <a:fillRect/>
          </a:stretch>
        </p:blipFill>
        <p:spPr>
          <a:xfrm>
            <a:off x="346075" y="947738"/>
            <a:ext cx="9483725" cy="5253037"/>
          </a:xfrm>
        </p:spPr>
      </p:pic>
    </p:spTree>
    <p:extLst>
      <p:ext uri="{BB962C8B-B14F-4D97-AF65-F5344CB8AC3E}">
        <p14:creationId xmlns:p14="http://schemas.microsoft.com/office/powerpoint/2010/main" val="238426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CBE45-7B71-2322-7757-4E4210DF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F235E1-0E08-4EF6-F872-25A7F330C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A8F4F-F5EF-919A-81C3-6F2A70F3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96" y="628055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>Архитектура решения </a:t>
            </a:r>
            <a:br>
              <a:rPr lang="ru-RU" dirty="0">
                <a:latin typeface="+mn-lt"/>
              </a:rPr>
            </a:br>
            <a:r>
              <a:rPr lang="ru-RU" dirty="0"/>
              <a:t>Текстовое описание</a:t>
            </a:r>
            <a:endParaRPr lang="ru-RU" dirty="0">
              <a:latin typeface="+mn-l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C309746-E4B4-05D1-FCA8-FC88728B1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96" y="1582340"/>
            <a:ext cx="1067888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Frontend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(Web UI)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— загрузка фото, просмотр результатов, карта, экспорт.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API Gateway (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Nginx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— маршрутизация запросов.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Auth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— аутентификация и права доступа.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Upload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— приём и сохранение файлов (S3/Yandex Object Storage).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Main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App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Service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—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оркестрация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обработки, API для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инференса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и поиска.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AI 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Worker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(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Celery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—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инференс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GeoCLIP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для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эмбеддингов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, поиск в 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FAISS-индексе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, возврат координат.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PostgreSQL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— хранение пользователей, фото, результатов.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Redis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— очередь задач и кэш.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FAISS Index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— хранение векторных представлений с привязкой к координатам.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Геокодеры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/ Панорамы (Yandex 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primary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, Google/OSM, 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Mapillary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/GSV)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— внешняя верификация и уточнение адреса.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Monitoring (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Prometheus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/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Grafana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— метрики и логи.</a:t>
            </a:r>
          </a:p>
        </p:txBody>
      </p:sp>
    </p:spTree>
    <p:extLst>
      <p:ext uri="{BB962C8B-B14F-4D97-AF65-F5344CB8AC3E}">
        <p14:creationId xmlns:p14="http://schemas.microsoft.com/office/powerpoint/2010/main" val="232758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</p:spPr>
        <p:txBody>
          <a:bodyPr/>
          <a:lstStyle/>
          <a:p>
            <a:r>
              <a:rPr lang="ru-RU" dirty="0"/>
              <a:t>Алгоритм поиска координат по </a:t>
            </a:r>
            <a:r>
              <a:rPr lang="ru-RU" dirty="0" err="1"/>
              <a:t>скришоту</a:t>
            </a:r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DBCBF57-43D9-EFC2-4930-E848EBF10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0" y="1517863"/>
            <a:ext cx="2865212" cy="16116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B71DE1-64F3-1BC2-9DA8-05414331BB26}"/>
              </a:ext>
            </a:extLst>
          </p:cNvPr>
          <p:cNvSpPr txBox="1"/>
          <p:nvPr/>
        </p:nvSpPr>
        <p:spPr>
          <a:xfrm>
            <a:off x="73382" y="3212681"/>
            <a:ext cx="3986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Inference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ru-RU" sz="1400" dirty="0">
                <a:solidFill>
                  <a:schemeClr val="bg1"/>
                </a:solidFill>
              </a:rPr>
              <a:t>Пользователь прикладывает скриншот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2" name="Стрелка вправо 31">
            <a:extLst>
              <a:ext uri="{FF2B5EF4-FFF2-40B4-BE49-F238E27FC236}">
                <a16:creationId xmlns:a16="http://schemas.microsoft.com/office/drawing/2014/main" id="{81153079-743A-7F2E-9654-75F3BBD9628C}"/>
              </a:ext>
            </a:extLst>
          </p:cNvPr>
          <p:cNvSpPr/>
          <p:nvPr/>
        </p:nvSpPr>
        <p:spPr>
          <a:xfrm>
            <a:off x="4075640" y="2186075"/>
            <a:ext cx="970208" cy="130629"/>
          </a:xfrm>
          <a:prstGeom prst="rightArrow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146BA-4117-A8F2-511F-E9C9F58FA392}"/>
              </a:ext>
            </a:extLst>
          </p:cNvPr>
          <p:cNvSpPr txBox="1"/>
          <p:nvPr/>
        </p:nvSpPr>
        <p:spPr>
          <a:xfrm>
            <a:off x="3542930" y="2684554"/>
            <a:ext cx="203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err="1">
                <a:solidFill>
                  <a:schemeClr val="bg1"/>
                </a:solidFill>
              </a:rPr>
              <a:t>Эмбеддинг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(через </a:t>
            </a:r>
            <a:r>
              <a:rPr lang="es-419" sz="1200" dirty="0">
                <a:solidFill>
                  <a:schemeClr val="bg1"/>
                </a:solidFill>
              </a:rPr>
              <a:t>Geoclip*</a:t>
            </a:r>
            <a:r>
              <a:rPr lang="ru-RU" sz="1200" dirty="0">
                <a:solidFill>
                  <a:schemeClr val="bg1"/>
                </a:solidFill>
              </a:rPr>
              <a:t>; </a:t>
            </a:r>
            <a:r>
              <a:rPr lang="en-US" sz="1200" dirty="0">
                <a:solidFill>
                  <a:schemeClr val="bg1"/>
                </a:solidFill>
              </a:rPr>
              <a:t>CV</a:t>
            </a:r>
            <a:r>
              <a:rPr lang="ru-RU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88EA6E-9369-FB3F-C564-D6E26A11AC26}"/>
              </a:ext>
            </a:extLst>
          </p:cNvPr>
          <p:cNvSpPr txBox="1"/>
          <p:nvPr/>
        </p:nvSpPr>
        <p:spPr>
          <a:xfrm>
            <a:off x="5158387" y="1849660"/>
            <a:ext cx="28652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dirty="0">
                <a:solidFill>
                  <a:schemeClr val="bg1"/>
                </a:solidFill>
              </a:rPr>
              <a:t>Сравниваем вектор с </a:t>
            </a:r>
            <a:r>
              <a:rPr lang="en-US" dirty="0">
                <a:solidFill>
                  <a:schemeClr val="bg1"/>
                </a:solidFill>
              </a:rPr>
              <a:t>FAISS</a:t>
            </a:r>
            <a:r>
              <a:rPr lang="ru-RU" dirty="0">
                <a:solidFill>
                  <a:schemeClr val="bg1"/>
                </a:solidFill>
              </a:rPr>
              <a:t>-индексами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косинусная близость</a:t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EB2CAD-6CE2-9D4E-A4EB-C79154D9CBB1}"/>
              </a:ext>
            </a:extLst>
          </p:cNvPr>
          <p:cNvSpPr txBox="1"/>
          <p:nvPr/>
        </p:nvSpPr>
        <p:spPr>
          <a:xfrm>
            <a:off x="357650" y="4744354"/>
            <a:ext cx="36357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dirty="0">
                <a:solidFill>
                  <a:schemeClr val="bg1"/>
                </a:solidFill>
              </a:rPr>
              <a:t>Парсинг фото </a:t>
            </a:r>
            <a:endParaRPr lang="en-US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ru-RU" dirty="0">
                <a:solidFill>
                  <a:schemeClr val="bg1"/>
                </a:solidFill>
              </a:rPr>
              <a:t>Яндекс панорамы/карты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1400" dirty="0">
                <a:solidFill>
                  <a:schemeClr val="bg1"/>
                </a:solidFill>
              </a:rPr>
              <a:t>получаем изображения и их адреса/координаты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Стрелка вправо 38">
            <a:extLst>
              <a:ext uri="{FF2B5EF4-FFF2-40B4-BE49-F238E27FC236}">
                <a16:creationId xmlns:a16="http://schemas.microsoft.com/office/drawing/2014/main" id="{2DB11ED6-72C8-8041-A12B-5C766AFF63EE}"/>
              </a:ext>
            </a:extLst>
          </p:cNvPr>
          <p:cNvSpPr/>
          <p:nvPr/>
        </p:nvSpPr>
        <p:spPr>
          <a:xfrm>
            <a:off x="4060372" y="5152334"/>
            <a:ext cx="970208" cy="130629"/>
          </a:xfrm>
          <a:prstGeom prst="rightArrow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3CF524-4E01-6E73-CF9A-10BB665DF301}"/>
              </a:ext>
            </a:extLst>
          </p:cNvPr>
          <p:cNvSpPr txBox="1"/>
          <p:nvPr/>
        </p:nvSpPr>
        <p:spPr>
          <a:xfrm>
            <a:off x="3496385" y="5349425"/>
            <a:ext cx="203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err="1">
                <a:solidFill>
                  <a:schemeClr val="bg1"/>
                </a:solidFill>
              </a:rPr>
              <a:t>Эмбеддинг</a:t>
            </a:r>
            <a:br>
              <a:rPr lang="ru-RU" sz="1200" dirty="0">
                <a:solidFill>
                  <a:schemeClr val="bg1"/>
                </a:solidFill>
              </a:rPr>
            </a:b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39C638-A2D9-931E-CDB7-9B8C2E75C6A6}"/>
              </a:ext>
            </a:extLst>
          </p:cNvPr>
          <p:cNvSpPr txBox="1"/>
          <p:nvPr/>
        </p:nvSpPr>
        <p:spPr>
          <a:xfrm>
            <a:off x="5045848" y="4879966"/>
            <a:ext cx="3635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FAISS</a:t>
            </a:r>
            <a:r>
              <a:rPr lang="ru-RU" dirty="0">
                <a:solidFill>
                  <a:schemeClr val="bg1"/>
                </a:solidFill>
              </a:rPr>
              <a:t>-индексам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1400" dirty="0" err="1">
                <a:solidFill>
                  <a:schemeClr val="bg1"/>
                </a:solidFill>
              </a:rPr>
              <a:t>координаты+изображение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3" name="Стрелка вправо 42">
            <a:extLst>
              <a:ext uri="{FF2B5EF4-FFF2-40B4-BE49-F238E27FC236}">
                <a16:creationId xmlns:a16="http://schemas.microsoft.com/office/drawing/2014/main" id="{74E5B5EE-B559-6CD4-FACC-7CDA2FD988D6}"/>
              </a:ext>
            </a:extLst>
          </p:cNvPr>
          <p:cNvSpPr/>
          <p:nvPr/>
        </p:nvSpPr>
        <p:spPr>
          <a:xfrm rot="16200000">
            <a:off x="6171204" y="3549335"/>
            <a:ext cx="970208" cy="130629"/>
          </a:xfrm>
          <a:prstGeom prst="rightArrow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48FF143-1E04-D4CF-5F91-08E671CBD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38" y="3793496"/>
            <a:ext cx="2865212" cy="1611683"/>
          </a:xfrm>
          <a:prstGeom prst="rect">
            <a:avLst/>
          </a:prstGeom>
        </p:spPr>
      </p:pic>
      <p:sp>
        <p:nvSpPr>
          <p:cNvPr id="45" name="Стрелка вправо 44">
            <a:extLst>
              <a:ext uri="{FF2B5EF4-FFF2-40B4-BE49-F238E27FC236}">
                <a16:creationId xmlns:a16="http://schemas.microsoft.com/office/drawing/2014/main" id="{E92B89E9-A073-D226-6FDE-4FDA5129E89A}"/>
              </a:ext>
            </a:extLst>
          </p:cNvPr>
          <p:cNvSpPr/>
          <p:nvPr/>
        </p:nvSpPr>
        <p:spPr>
          <a:xfrm>
            <a:off x="7907412" y="2186073"/>
            <a:ext cx="970208" cy="130629"/>
          </a:xfrm>
          <a:prstGeom prst="rightArrow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BF5726-6182-D60A-70F5-18B71E52BD91}"/>
              </a:ext>
            </a:extLst>
          </p:cNvPr>
          <p:cNvSpPr txBox="1"/>
          <p:nvPr/>
        </p:nvSpPr>
        <p:spPr>
          <a:xfrm>
            <a:off x="8562479" y="5580257"/>
            <a:ext cx="3629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Изображение + координаты объекта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2BCE96-9F4A-0EA0-135E-25990755D792}"/>
              </a:ext>
            </a:extLst>
          </p:cNvPr>
          <p:cNvSpPr txBox="1"/>
          <p:nvPr/>
        </p:nvSpPr>
        <p:spPr>
          <a:xfrm>
            <a:off x="8944634" y="1438058"/>
            <a:ext cx="28652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dirty="0" err="1">
                <a:solidFill>
                  <a:schemeClr val="bg1"/>
                </a:solidFill>
              </a:rPr>
              <a:t>Косинусно</a:t>
            </a:r>
            <a:r>
              <a:rPr lang="ru-RU" dirty="0">
                <a:solidFill>
                  <a:schemeClr val="bg1"/>
                </a:solidFill>
              </a:rPr>
              <a:t> самый близкие </a:t>
            </a:r>
            <a:r>
              <a:rPr lang="en-US" dirty="0">
                <a:solidFill>
                  <a:schemeClr val="bg1"/>
                </a:solidFill>
              </a:rPr>
              <a:t>FAISS</a:t>
            </a:r>
            <a:r>
              <a:rPr lang="ru-RU" dirty="0">
                <a:solidFill>
                  <a:schemeClr val="bg1"/>
                </a:solidFill>
              </a:rPr>
              <a:t>-индекс и вектор изображения</a:t>
            </a:r>
            <a:br>
              <a:rPr lang="ru-RU" dirty="0"/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8" name="Стрелка вправо 47">
            <a:extLst>
              <a:ext uri="{FF2B5EF4-FFF2-40B4-BE49-F238E27FC236}">
                <a16:creationId xmlns:a16="http://schemas.microsoft.com/office/drawing/2014/main" id="{5C7F5AB6-AA63-80C8-A540-A102D62D635A}"/>
              </a:ext>
            </a:extLst>
          </p:cNvPr>
          <p:cNvSpPr/>
          <p:nvPr/>
        </p:nvSpPr>
        <p:spPr>
          <a:xfrm rot="5400000">
            <a:off x="9957449" y="3104344"/>
            <a:ext cx="970208" cy="130629"/>
          </a:xfrm>
          <a:prstGeom prst="rightArrow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71D40-F108-5812-3A9D-8100AAABF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3376B951-ED62-5316-9F0E-52F4593AC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E249E8A2-461E-E82E-0F0B-7A0693FD8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78" y="501642"/>
            <a:ext cx="9862734" cy="376138"/>
          </a:xfrm>
        </p:spPr>
        <p:txBody>
          <a:bodyPr/>
          <a:lstStyle/>
          <a:p>
            <a:r>
              <a:rPr lang="ru-RU" dirty="0"/>
              <a:t>Алгоритм поиска координат по </a:t>
            </a:r>
            <a:r>
              <a:rPr lang="ru-RU" dirty="0" err="1"/>
              <a:t>скришоту</a:t>
            </a:r>
            <a:br>
              <a:rPr lang="ru-RU" dirty="0"/>
            </a:br>
            <a:r>
              <a:rPr lang="ru-RU" dirty="0"/>
              <a:t>Текстовое описание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BB0B7-49C4-F552-342D-CA929E3247DF}"/>
              </a:ext>
            </a:extLst>
          </p:cNvPr>
          <p:cNvSpPr txBox="1"/>
          <p:nvPr/>
        </p:nvSpPr>
        <p:spPr>
          <a:xfrm>
            <a:off x="357650" y="1001046"/>
            <a:ext cx="855617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>Алгоритм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>Этап 1. Подготовка базы (оффлайн):</a:t>
            </a:r>
          </a:p>
          <a:p>
            <a:pPr>
              <a:buFont typeface="+mj-lt"/>
              <a:buAutoNum type="arabicPeriod"/>
            </a:pPr>
            <a:r>
              <a:rPr lang="ru-RU" dirty="0" err="1">
                <a:solidFill>
                  <a:schemeClr val="bg1"/>
                </a:solidFill>
              </a:rPr>
              <a:t>Спарсить</a:t>
            </a:r>
            <a:r>
              <a:rPr lang="ru-RU" dirty="0">
                <a:solidFill>
                  <a:schemeClr val="bg1"/>
                </a:solidFill>
              </a:rPr>
              <a:t> фотографии Москвы и МО из Яндекс панорам</a:t>
            </a:r>
            <a:r>
              <a:rPr lang="es-419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Для каждой фотографии: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получить координаты и адрес;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прогнать фото через </a:t>
            </a:r>
            <a:r>
              <a:rPr lang="ru-RU" dirty="0" err="1">
                <a:solidFill>
                  <a:schemeClr val="bg1"/>
                </a:solidFill>
              </a:rPr>
              <a:t>энкодер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s-419" dirty="0">
                <a:solidFill>
                  <a:schemeClr val="bg1"/>
                </a:solidFill>
              </a:rPr>
              <a:t>GeoCLIP → </a:t>
            </a:r>
            <a:r>
              <a:rPr lang="ru-RU" dirty="0">
                <a:solidFill>
                  <a:schemeClr val="bg1"/>
                </a:solidFill>
              </a:rPr>
              <a:t>получить </a:t>
            </a:r>
            <a:r>
              <a:rPr lang="es-419" dirty="0">
                <a:solidFill>
                  <a:schemeClr val="bg1"/>
                </a:solidFill>
              </a:rPr>
              <a:t>embedding (</a:t>
            </a:r>
            <a:r>
              <a:rPr lang="ru-RU" dirty="0">
                <a:solidFill>
                  <a:schemeClr val="bg1"/>
                </a:solidFill>
              </a:rPr>
              <a:t>вектор).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Сохранить </a:t>
            </a:r>
            <a:r>
              <a:rPr lang="es-419" dirty="0">
                <a:solidFill>
                  <a:schemeClr val="bg1"/>
                </a:solidFill>
              </a:rPr>
              <a:t>embedding </a:t>
            </a:r>
            <a:r>
              <a:rPr lang="ru-RU" dirty="0">
                <a:solidFill>
                  <a:schemeClr val="bg1"/>
                </a:solidFill>
              </a:rPr>
              <a:t>вместе с </a:t>
            </a:r>
            <a:r>
              <a:rPr lang="es-419" dirty="0">
                <a:solidFill>
                  <a:schemeClr val="bg1"/>
                </a:solidFill>
                <a:latin typeface="Courier New" panose="02070309020205020404" pitchFamily="49" charset="0"/>
              </a:rPr>
              <a:t>id </a:t>
            </a:r>
            <a:r>
              <a:rPr lang="ru-RU" dirty="0">
                <a:solidFill>
                  <a:schemeClr val="bg1"/>
                </a:solidFill>
                <a:latin typeface="Courier New" panose="02070309020205020404" pitchFamily="49" charset="0"/>
              </a:rPr>
              <a:t>фото + координаты + адрес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Построить </a:t>
            </a:r>
            <a:r>
              <a:rPr lang="es-419" dirty="0">
                <a:solidFill>
                  <a:schemeClr val="bg1"/>
                </a:solidFill>
              </a:rPr>
              <a:t>FAISS-</a:t>
            </a:r>
            <a:r>
              <a:rPr lang="ru-RU" dirty="0">
                <a:solidFill>
                  <a:schemeClr val="bg1"/>
                </a:solidFill>
              </a:rPr>
              <a:t>индекс по </a:t>
            </a:r>
            <a:r>
              <a:rPr lang="es-419" dirty="0">
                <a:solidFill>
                  <a:schemeClr val="bg1"/>
                </a:solidFill>
              </a:rPr>
              <a:t>embedding</a:t>
            </a:r>
            <a:r>
              <a:rPr lang="ru-RU" dirty="0">
                <a:solidFill>
                  <a:schemeClr val="bg1"/>
                </a:solidFill>
              </a:rPr>
              <a:t> (метрика — косинусное расстояние).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>Этап 2. </a:t>
            </a:r>
            <a:r>
              <a:rPr lang="ru-RU" dirty="0" err="1">
                <a:solidFill>
                  <a:schemeClr val="bg1"/>
                </a:solidFill>
              </a:rPr>
              <a:t>Инференс</a:t>
            </a:r>
            <a:r>
              <a:rPr lang="ru-RU" dirty="0">
                <a:solidFill>
                  <a:schemeClr val="bg1"/>
                </a:solidFill>
              </a:rPr>
              <a:t> (онлайн):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Пользователь загружает изображение.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Прогнать его через </a:t>
            </a:r>
            <a:r>
              <a:rPr lang="es-419" dirty="0">
                <a:solidFill>
                  <a:schemeClr val="bg1"/>
                </a:solidFill>
              </a:rPr>
              <a:t>GeoCLIP → </a:t>
            </a:r>
            <a:r>
              <a:rPr lang="ru-RU" dirty="0">
                <a:solidFill>
                  <a:schemeClr val="bg1"/>
                </a:solidFill>
              </a:rPr>
              <a:t>получить </a:t>
            </a:r>
            <a:r>
              <a:rPr lang="es-419" dirty="0">
                <a:solidFill>
                  <a:schemeClr val="bg1"/>
                </a:solidFill>
              </a:rPr>
              <a:t>embedding.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Найти в </a:t>
            </a:r>
            <a:r>
              <a:rPr lang="es-419" dirty="0">
                <a:solidFill>
                  <a:schemeClr val="bg1"/>
                </a:solidFill>
              </a:rPr>
              <a:t>FAISS-</a:t>
            </a:r>
            <a:r>
              <a:rPr lang="ru-RU" dirty="0">
                <a:solidFill>
                  <a:schemeClr val="bg1"/>
                </a:solidFill>
              </a:rPr>
              <a:t>индексе </a:t>
            </a:r>
            <a:r>
              <a:rPr lang="es-419" dirty="0">
                <a:solidFill>
                  <a:schemeClr val="bg1"/>
                </a:solidFill>
              </a:rPr>
              <a:t>Top-K </a:t>
            </a:r>
            <a:r>
              <a:rPr lang="ru-RU" dirty="0">
                <a:solidFill>
                  <a:schemeClr val="bg1"/>
                </a:solidFill>
              </a:rPr>
              <a:t>ближайших </a:t>
            </a:r>
            <a:r>
              <a:rPr lang="es-419" dirty="0">
                <a:solidFill>
                  <a:schemeClr val="bg1"/>
                </a:solidFill>
              </a:rPr>
              <a:t>embedding’</a:t>
            </a:r>
            <a:r>
              <a:rPr lang="ru-RU" dirty="0" err="1">
                <a:solidFill>
                  <a:schemeClr val="bg1"/>
                </a:solidFill>
              </a:rPr>
              <a:t>ов</a:t>
            </a:r>
            <a:r>
              <a:rPr lang="ru-RU" dirty="0">
                <a:solidFill>
                  <a:schemeClr val="bg1"/>
                </a:solidFill>
              </a:rPr>
              <a:t> (по косинусной близости).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Выбрать </a:t>
            </a:r>
            <a:r>
              <a:rPr lang="es-419" dirty="0">
                <a:solidFill>
                  <a:schemeClr val="bg1"/>
                </a:solidFill>
              </a:rPr>
              <a:t>Top-1 </a:t>
            </a:r>
            <a:r>
              <a:rPr lang="ru-RU" dirty="0">
                <a:solidFill>
                  <a:schemeClr val="bg1"/>
                </a:solidFill>
              </a:rPr>
              <a:t>из найденных.</a:t>
            </a:r>
          </a:p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>Этап 3. Результат: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Получить координаты и адрес, привязанные к выбранному </a:t>
            </a:r>
            <a:r>
              <a:rPr lang="es-419" dirty="0">
                <a:solidFill>
                  <a:schemeClr val="bg1"/>
                </a:solidFill>
              </a:rPr>
              <a:t>Top-1.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Отдать пользователю координаты и адрес объекта.</a:t>
            </a:r>
          </a:p>
        </p:txBody>
      </p:sp>
    </p:spTree>
    <p:extLst>
      <p:ext uri="{BB962C8B-B14F-4D97-AF65-F5344CB8AC3E}">
        <p14:creationId xmlns:p14="http://schemas.microsoft.com/office/powerpoint/2010/main" val="892448017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A8C2D65-0C17-134E-8693-99E414A429AC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10575</TotalTime>
  <Words>971</Words>
  <Application>Microsoft Macintosh PowerPoint</Application>
  <PresentationFormat>Широкоэкранный</PresentationFormat>
  <Paragraphs>130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Montserrat</vt:lpstr>
      <vt:lpstr>Wingdings</vt:lpstr>
      <vt:lpstr>Для Академия инноваторов 16_9</vt:lpstr>
      <vt:lpstr>ikanam</vt:lpstr>
      <vt:lpstr>Презентация PowerPoint</vt:lpstr>
      <vt:lpstr>ikanam</vt:lpstr>
      <vt:lpstr>Презентация PowerPoint</vt:lpstr>
      <vt:lpstr>Конкуренты</vt:lpstr>
      <vt:lpstr>Архитектура решения</vt:lpstr>
      <vt:lpstr>Архитектура решения  Текстовое описание</vt:lpstr>
      <vt:lpstr>Алгоритм поиска координат по скришоту</vt:lpstr>
      <vt:lpstr>Алгоритм поиска координат по скришоту Текстовое описание</vt:lpstr>
      <vt:lpstr>Клиентский путь пользователя</vt:lpstr>
      <vt:lpstr>Клиентский путь пользователя</vt:lpstr>
      <vt:lpstr>Масштабируемость решения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d.kuzelyak</cp:lastModifiedBy>
  <cp:revision>73</cp:revision>
  <dcterms:created xsi:type="dcterms:W3CDTF">2023-05-15T07:36:23Z</dcterms:created>
  <dcterms:modified xsi:type="dcterms:W3CDTF">2025-10-02T20:38:07Z</dcterms:modified>
</cp:coreProperties>
</file>